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2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33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3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9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30.xml" ContentType="application/vnd.openxmlformats-officedocument.presentationml.slide+xml"/>
  <Override PartName="/ppt/slides/slide8.xml" ContentType="application/vnd.openxmlformats-officedocument.presentationml.slide+xml"/>
  <Override PartName="/ppt/slides/slide27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 showSpecialPlsOnTitleSld="0" firstSlideNum="0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34.xml" Type="http://schemas.openxmlformats.org/officeDocument/2006/relationships/slide" Id="rId39"/><Relationship Target="slides/slide33.xml" Type="http://schemas.openxmlformats.org/officeDocument/2006/relationships/slide" Id="rId38"/><Relationship Target="slides/slide32.xml" Type="http://schemas.openxmlformats.org/officeDocument/2006/relationships/slide" Id="rId37"/><Relationship Target="slides/slide14.xml" Type="http://schemas.openxmlformats.org/officeDocument/2006/relationships/slide" Id="rId19"/><Relationship Target="slides/slide31.xml" Type="http://schemas.openxmlformats.org/officeDocument/2006/relationships/slide" Id="rId36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25.xml" Type="http://schemas.openxmlformats.org/officeDocument/2006/relationships/slide" Id="rId30"/><Relationship Target="slides/slide7.xml" Type="http://schemas.openxmlformats.org/officeDocument/2006/relationships/slide" Id="rId12"/><Relationship Target="slides/slide26.xml" Type="http://schemas.openxmlformats.org/officeDocument/2006/relationships/slide" Id="rId31"/><Relationship Target="slides/slide8.xml" Type="http://schemas.openxmlformats.org/officeDocument/2006/relationships/slide" Id="rId13"/><Relationship Target="slides/slide5.xml" Type="http://schemas.openxmlformats.org/officeDocument/2006/relationships/slide" Id="rId10"/><Relationship Target="slides/slide6.xml" Type="http://schemas.openxmlformats.org/officeDocument/2006/relationships/slide" Id="rId11"/><Relationship Target="slides/slide29.xml" Type="http://schemas.openxmlformats.org/officeDocument/2006/relationships/slide" Id="rId34"/><Relationship Target="slides/slide30.xml" Type="http://schemas.openxmlformats.org/officeDocument/2006/relationships/slide" Id="rId35"/><Relationship Target="slides/slide27.xml" Type="http://schemas.openxmlformats.org/officeDocument/2006/relationships/slide" Id="rId32"/><Relationship Target="slides/slide28.xml" Type="http://schemas.openxmlformats.org/officeDocument/2006/relationships/slide" Id="rId33"/><Relationship Target="slides/slide24.xml" Type="http://schemas.openxmlformats.org/officeDocument/2006/relationships/slide" Id="rId29"/><Relationship Target="slides/slide21.xml" Type="http://schemas.openxmlformats.org/officeDocument/2006/relationships/slide" Id="rId26"/><Relationship Target="slides/slide20.xml" Type="http://schemas.openxmlformats.org/officeDocument/2006/relationships/slide" Id="rId25"/><Relationship Target="slides/slide23.xml" Type="http://schemas.openxmlformats.org/officeDocument/2006/relationships/slide" Id="rId28"/><Relationship Target="slides/slide22.xml" Type="http://schemas.openxmlformats.org/officeDocument/2006/relationships/slide" Id="rId27"/><Relationship Target="presProps.xml" Type="http://schemas.openxmlformats.org/officeDocument/2006/relationships/presProps" Id="rId2"/><Relationship Target="slides/slide16.xml" Type="http://schemas.openxmlformats.org/officeDocument/2006/relationships/slide" Id="rId21"/><Relationship Target="slides/slide35.xml" Type="http://schemas.openxmlformats.org/officeDocument/2006/relationships/slide" Id="rId40"/><Relationship Target="theme/theme2.xml" Type="http://schemas.openxmlformats.org/officeDocument/2006/relationships/theme" Id="rId1"/><Relationship Target="slides/slide17.xml" Type="http://schemas.openxmlformats.org/officeDocument/2006/relationships/slide" Id="rId22"/><Relationship Target="slides/slide36.xml" Type="http://schemas.openxmlformats.org/officeDocument/2006/relationships/slide" Id="rId41"/><Relationship Target="slideMasters/slideMaster1.xml" Type="http://schemas.openxmlformats.org/officeDocument/2006/relationships/slideMaster" Id="rId4"/><Relationship Target="slides/slide18.xml" Type="http://schemas.openxmlformats.org/officeDocument/2006/relationships/slide" Id="rId23"/><Relationship Target="tableStyles.xml" Type="http://schemas.openxmlformats.org/officeDocument/2006/relationships/tableStyles" Id="rId3"/><Relationship Target="slides/slide19.xml" Type="http://schemas.openxmlformats.org/officeDocument/2006/relationships/slide" Id="rId24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" name="Shape 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" name="Shape 2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5" name="Shape 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0" name="Shape 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6" name="Shape 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1" name="Shape 1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7" name="Shape 1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3" name="Shape 1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9" name="Shape 1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5" name="Shape 1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1" name="Shape 1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7" name="Shape 1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2" name="Shape 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" name="Shape 3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3" name="Shape 1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9" name="Shape 1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4" name="Shape 1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0" name="Shape 1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6" name="Shape 1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1" name="Shape 1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7" name="Shape 1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8" name="Shape 17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3" name="Shape 1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4" name="Shape 18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9" name="Shape 1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0" name="Shape 19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5" name="Shape 1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6" name="Shape 19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8" name="Shape 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" name="Shape 3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1" name="Shape 2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2" name="Shape 20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8" name="Shape 2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9" name="Shape 20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4" name="Shape 2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5" name="Shape 21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0" name="Shape 2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1" name="Shape 22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5" name="Shape 2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6" name="Shape 22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1" name="Shape 2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2" name="Shape 23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7" name="Shape 2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8" name="Shape 23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39" name="Shape 23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5" name="Shape 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" name="Shape 4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2" name="Shape 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7" name="Shape 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4" name="Shape 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1" name="Shape 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8" name="Shape 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 txBox="1"/>
          <p:nvPr>
            <p:ph type="ctrTitle"/>
          </p:nvPr>
        </p:nvSpPr>
        <p:spPr>
          <a:xfrm>
            <a:off y="1583342" x="685800"/>
            <a:ext cy="1159856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9" name="Shape 9"/>
          <p:cNvSpPr txBox="1"/>
          <p:nvPr>
            <p:ph idx="1" type="subTitle"/>
          </p:nvPr>
        </p:nvSpPr>
        <p:spPr>
          <a:xfrm>
            <a:off y="2840053" x="685800"/>
            <a:ext cy="784737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0" name="Shape 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y="1200150" x="457200"/>
            <a:ext cy="372568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y="1200150" x="457200"/>
            <a:ext cy="3725680" cx="3994525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2" type="body"/>
          </p:nvPr>
        </p:nvSpPr>
        <p:spPr>
          <a:xfrm>
            <a:off y="1200150" x="4692273"/>
            <a:ext cy="3725680" cx="3994525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9" name="Shape 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" name="Shape 20"/>
          <p:cNvSpPr txBox="1"/>
          <p:nvPr>
            <p:ph idx="1" type="body"/>
          </p:nvPr>
        </p:nvSpPr>
        <p:spPr>
          <a:xfrm>
            <a:off y="4406309" x="457200"/>
            <a:ext cy="51952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1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72568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0.jp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6.pn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2.jpg" Type="http://schemas.openxmlformats.org/officeDocument/2006/relationships/image" Id="rId3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25.xml.rels><?xml version="1.0" encoding="UTF-8" standalone="yes"?><Relationships xmlns="http://schemas.openxmlformats.org/package/2006/relationships"><Relationship Target="../notesSlides/notesSlide25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7.png" Type="http://schemas.openxmlformats.org/officeDocument/2006/relationships/image" Id="rId3"/></Relationships>
</file>

<file path=ppt/slides/_rels/slide26.xml.rels><?xml version="1.0" encoding="UTF-8" standalone="yes"?><Relationships xmlns="http://schemas.openxmlformats.org/package/2006/relationships"><Relationship Target="../notesSlides/notesSlide26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9.png" Type="http://schemas.openxmlformats.org/officeDocument/2006/relationships/image" Id="rId3"/></Relationships>
</file>

<file path=ppt/slides/_rels/slide27.xml.rels><?xml version="1.0" encoding="UTF-8" standalone="yes"?><Relationships xmlns="http://schemas.openxmlformats.org/package/2006/relationships"><Relationship Target="../notesSlides/notesSlide27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5.png" Type="http://schemas.openxmlformats.org/officeDocument/2006/relationships/image" Id="rId3"/></Relationships>
</file>

<file path=ppt/slides/_rels/slide28.xml.rels><?xml version="1.0" encoding="UTF-8" standalone="yes"?><Relationships xmlns="http://schemas.openxmlformats.org/package/2006/relationships"><Relationship Target="../notesSlides/notesSlide28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29.xml.rels><?xml version="1.0" encoding="UTF-8" standalone="yes"?><Relationships xmlns="http://schemas.openxmlformats.org/package/2006/relationships"><Relationship Target="../notesSlides/notesSlide29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30.xml.rels><?xml version="1.0" encoding="UTF-8" standalone="yes"?><Relationships xmlns="http://schemas.openxmlformats.org/package/2006/relationships"><Relationship Target="../notesSlides/notesSlide30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8.png" Type="http://schemas.openxmlformats.org/officeDocument/2006/relationships/image" Id="rId3"/></Relationships>
</file>

<file path=ppt/slides/_rels/slide31.xml.rels><?xml version="1.0" encoding="UTF-8" standalone="yes"?><Relationships xmlns="http://schemas.openxmlformats.org/package/2006/relationships"><Relationship Target="../notesSlides/notesSlide3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4.png" Type="http://schemas.openxmlformats.org/officeDocument/2006/relationships/image" Id="rId3"/></Relationships>
</file>

<file path=ppt/slides/_rels/slide32.xml.rels><?xml version="1.0" encoding="UTF-8" standalone="yes"?><Relationships xmlns="http://schemas.openxmlformats.org/package/2006/relationships"><Relationship Target="../notesSlides/notesSlide32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3.png" Type="http://schemas.openxmlformats.org/officeDocument/2006/relationships/image" Id="rId3"/></Relationships>
</file>

<file path=ppt/slides/_rels/slide33.xml.rels><?xml version="1.0" encoding="UTF-8" standalone="yes"?><Relationships xmlns="http://schemas.openxmlformats.org/package/2006/relationships"><Relationship Target="../notesSlides/notesSlide33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34.xml.rels><?xml version="1.0" encoding="UTF-8" standalone="yes"?><Relationships xmlns="http://schemas.openxmlformats.org/package/2006/relationships"><Relationship Target="../notesSlides/notesSlide34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1.png" Type="http://schemas.openxmlformats.org/officeDocument/2006/relationships/image" Id="rId3"/></Relationships>
</file>

<file path=ppt/slides/_rels/slide35.xml.rels><?xml version="1.0" encoding="UTF-8" standalone="yes"?><Relationships xmlns="http://schemas.openxmlformats.org/package/2006/relationships"><Relationship Target="../notesSlides/notesSlide35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36.xml.rels><?xml version="1.0" encoding="UTF-8" standalone="yes"?><Relationships xmlns="http://schemas.openxmlformats.org/package/2006/relationships"><Relationship Target="../notesSlides/notesSlide36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3.jp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2.pn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5.jp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4.jp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1.jp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0.jp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6AA84F"/>
        </a:solidFill>
      </p:bgPr>
    </p:bg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" name="Shape 23"/>
          <p:cNvSpPr txBox="1"/>
          <p:nvPr>
            <p:ph type="ctrTitle"/>
          </p:nvPr>
        </p:nvSpPr>
        <p:spPr>
          <a:xfrm>
            <a:off y="1583342" x="685800"/>
            <a:ext cy="1159856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D966"/>
                </a:solidFill>
              </a:rPr>
              <a:t>County Currency</a:t>
            </a:r>
          </a:p>
        </p:txBody>
      </p:sp>
      <p:sp>
        <p:nvSpPr>
          <p:cNvPr id="24" name="Shape 24"/>
          <p:cNvSpPr txBox="1"/>
          <p:nvPr>
            <p:ph idx="1" type="subTitle"/>
          </p:nvPr>
        </p:nvSpPr>
        <p:spPr>
          <a:xfrm>
            <a:off y="2840053" x="685800"/>
            <a:ext cy="784737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Revitalizing Rural Culture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2" name="Shape 82"/>
          <p:cNvSpPr txBox="1"/>
          <p:nvPr>
            <p:ph type="ctrTitle"/>
          </p:nvPr>
        </p:nvSpPr>
        <p:spPr>
          <a:xfrm>
            <a:off y="167067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Cresco</a:t>
            </a:r>
          </a:p>
        </p:txBody>
      </p:sp>
      <p:sp>
        <p:nvSpPr>
          <p:cNvPr id="83" name="Shape 83"/>
          <p:cNvSpPr txBox="1"/>
          <p:nvPr>
            <p:ph idx="1" type="subTitle"/>
          </p:nvPr>
        </p:nvSpPr>
        <p:spPr>
          <a:xfrm>
            <a:off y="3600448" x="685800"/>
            <a:ext cy="1104600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/>
              <a:t>Another megalopolis of that legendary province of India known as “Iowa”.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658412" x="1924050"/>
            <a:ext cy="1438275" cx="529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6AA84F"/>
        </a:solidFill>
      </p:bgPr>
    </p:bg>
    <p:spTree>
      <p:nvGrpSpPr>
        <p:cNvPr id="88" name="Shape 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9" name="Shape 89"/>
          <p:cNvSpPr txBox="1"/>
          <p:nvPr>
            <p:ph type="ctrTitle"/>
          </p:nvPr>
        </p:nvSpPr>
        <p:spPr>
          <a:xfrm>
            <a:off y="452099" x="685800"/>
            <a:ext cy="4239300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The Green Revolution Fed Billions of People and That’s Why, Today, Places Like Cresco, Iowa Are Multiplying Like Rabbits!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4" name="Shape 94"/>
          <p:cNvSpPr txBox="1"/>
          <p:nvPr>
            <p:ph idx="1" type="subTitle"/>
          </p:nvPr>
        </p:nvSpPr>
        <p:spPr>
          <a:xfrm>
            <a:off y="4104228" x="647775"/>
            <a:ext cy="784799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New York Times Triumphalism</a:t>
            </a:r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11925" x="286100"/>
            <a:ext cy="4740274" cx="853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99" name="Shape 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0" name="Shape 100"/>
          <p:cNvSpPr txBox="1"/>
          <p:nvPr>
            <p:ph type="ctrTitle"/>
          </p:nvPr>
        </p:nvSpPr>
        <p:spPr>
          <a:xfrm>
            <a:off y="703950" x="218625"/>
            <a:ext cy="3735600" cx="85151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22500" lang="en"/>
              <a:t>OOPS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Global Economy vs Rural Culture</a:t>
            </a:r>
          </a:p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10,000 years ago agriculture arose but now its small-community heritage is discarded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National security eroding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Where there is no vision, the people perish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higher education nightmare</a:t>
            </a:r>
          </a:p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Three mortgage-sized debts per family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Student loan debt not dischargable in bankruptcy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Graduates have decreasing job prospects due to globalization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The two income trap of young family formation dangerously delays childbearing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National Security Eroding</a:t>
            </a:r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u="sng" lang="en"/>
              <a:t>Centralization is more efficient but less resilient</a:t>
            </a:r>
            <a:r>
              <a:rPr lang="en"/>
              <a:t> to attack and corruption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Global “financial meltdowns” more of a danger than ever</a:t>
            </a:r>
          </a:p>
          <a:p>
            <a:pPr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Greater openness to pandemics whether biological (ebola) or cultural (ISIS)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Illusion of the Gold City</a:t>
            </a:r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y="1653900" x="457200"/>
            <a:ext cy="31352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Even with high incomes, responsible family formation not affordable by most in cities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Casino-like career gambles to afford families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Addictions as substitute for stable families</a:t>
            </a:r>
          </a:p>
          <a:p>
            <a:pPr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Eat, Drink and Be Merry For We Have No Children!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Localization Is the Answer</a:t>
            </a:r>
          </a:p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y="11906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Every home a land grant college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Local self-sufficiency for national security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Best of both worlds for young rural families with children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Revitalization of Higher Education</a:t>
            </a:r>
          </a:p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y="1123150" x="580775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Even Ivy League graduate courses are now available to rural areas online at low cost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Hands-on apprenticeships for advanced technical skills from the likes of the inventors of the computer, supercomputer, microchip and green revolution</a:t>
            </a:r>
          </a:p>
          <a:p>
            <a:pPr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Married student childcare from long-time local acquaintances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" name="Shape 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" name="Shape 29"/>
          <p:cNvSpPr txBox="1"/>
          <p:nvPr>
            <p:ph type="ctrTitle"/>
          </p:nvPr>
        </p:nvSpPr>
        <p:spPr>
          <a:xfrm>
            <a:off y="161605" x="685800"/>
            <a:ext cy="12071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First Computer</a:t>
            </a:r>
          </a:p>
        </p:txBody>
      </p:sp>
      <p:sp>
        <p:nvSpPr>
          <p:cNvPr id="30" name="Shape 30"/>
          <p:cNvSpPr txBox="1"/>
          <p:nvPr>
            <p:ph idx="1" type="subTitle"/>
          </p:nvPr>
        </p:nvSpPr>
        <p:spPr>
          <a:xfrm>
            <a:off y="4151778" x="619250"/>
            <a:ext cy="784799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Which Ivy League University?</a:t>
            </a:r>
          </a:p>
        </p:txBody>
      </p:sp>
      <p:pic>
        <p:nvPicPr>
          <p:cNvPr id="31" name="Shape 31"/>
          <p:cNvPicPr preferRelativeResize="0"/>
          <p:nvPr/>
        </p:nvPicPr>
        <p:blipFill rotWithShape="1">
          <a:blip r:embed="rId3">
            <a:alphaModFix/>
          </a:blip>
          <a:srcRect t="29751" b="21089" r="0" l="0"/>
          <a:stretch/>
        </p:blipFill>
        <p:spPr>
          <a:xfrm>
            <a:off y="1368800" x="2253875"/>
            <a:ext cy="2528400" cx="4636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Pioneering National Security</a:t>
            </a:r>
          </a:p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Local provision of essentials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Reserve deputies as foundation of defense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Ability to isolate and quarantine if necessary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" name="Shape 1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The Best Of Both Worlds</a:t>
            </a:r>
          </a:p>
        </p:txBody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Artisanal culture including local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Foods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Arts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Architecture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Affordable family formation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2" name="Shape 1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3" name="Shape 153"/>
          <p:cNvSpPr txBox="1"/>
          <p:nvPr>
            <p:ph type="ctrTitle"/>
          </p:nvPr>
        </p:nvSpPr>
        <p:spPr>
          <a:xfrm>
            <a:off y="703950" x="218625"/>
            <a:ext cy="3735600" cx="85151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1000" lang="en"/>
              <a:t>HOW?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6AA84F"/>
        </a:solidFill>
      </p:bgPr>
    </p:bg>
    <p:spTree>
      <p:nvGrpSpPr>
        <p:cNvPr id="157" name="Shape 1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8" name="Shape 158"/>
          <p:cNvSpPr txBox="1"/>
          <p:nvPr>
            <p:ph type="ctrTitle"/>
          </p:nvPr>
        </p:nvSpPr>
        <p:spPr>
          <a:xfrm>
            <a:off y="271617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D966"/>
                </a:solidFill>
              </a:rPr>
              <a:t>County Currency</a:t>
            </a:r>
          </a:p>
        </p:txBody>
      </p:sp>
      <p:sp>
        <p:nvSpPr>
          <p:cNvPr id="159" name="Shape 159"/>
          <p:cNvSpPr txBox="1"/>
          <p:nvPr>
            <p:ph idx="1" type="subTitle"/>
          </p:nvPr>
        </p:nvSpPr>
        <p:spPr>
          <a:xfrm>
            <a:off y="1739453" x="685800"/>
            <a:ext cy="3250800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To grow “big enough” local economies, county governments gradually issue their own currencies in the form of transferable tax credits good for county tax liabilities.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That’s it!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3" name="Shape 1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4" name="Shape 164"/>
          <p:cNvSpPr txBox="1"/>
          <p:nvPr>
            <p:ph type="ctrTitle"/>
          </p:nvPr>
        </p:nvSpPr>
        <p:spPr>
          <a:xfrm>
            <a:off y="205092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Why Is Now the Time?</a:t>
            </a:r>
          </a:p>
        </p:txBody>
      </p:sp>
      <p:sp>
        <p:nvSpPr>
          <p:cNvPr id="165" name="Shape 165"/>
          <p:cNvSpPr txBox="1"/>
          <p:nvPr>
            <p:ph idx="1" type="subTitle"/>
          </p:nvPr>
        </p:nvSpPr>
        <p:spPr>
          <a:xfrm>
            <a:off y="1364903" x="685800"/>
            <a:ext cy="3520799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l"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The Internet Is Mature Infrastructure</a:t>
            </a:r>
          </a:p>
          <a:p>
            <a:pPr algn="l"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algn="l"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A Revolution in Flexible Manufacturing</a:t>
            </a:r>
          </a:p>
          <a:p>
            <a:pPr algn="l"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algn="l"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People Are Wising Up To</a:t>
            </a:r>
          </a:p>
          <a:p>
            <a:pPr algn="l" rtl="0" lvl="1" indent="-419100" marL="9144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○"/>
            </a:pPr>
            <a:r>
              <a:rPr lang="en"/>
              <a:t>The Casino of the Global Economy</a:t>
            </a:r>
          </a:p>
          <a:p>
            <a:pPr algn="l" lvl="1" indent="-419100" marL="9144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○"/>
            </a:pPr>
            <a:r>
              <a:rPr lang="en"/>
              <a:t>The Value of Family and Friends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9" name="Shape 1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70" name="Shape 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1117234"/>
            <a:ext cy="5143500" cx="6909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4" name="Shape 1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5" name="Shape 175"/>
          <p:cNvSpPr txBox="1"/>
          <p:nvPr>
            <p:ph type="ctrTitle"/>
          </p:nvPr>
        </p:nvSpPr>
        <p:spPr>
          <a:xfrm>
            <a:off y="0" x="532950"/>
            <a:ext cy="1159799" cx="80780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6AA84F"/>
                </a:solidFill>
              </a:rPr>
              <a:t>Local Motors Microfactory</a:t>
            </a:r>
          </a:p>
        </p:txBody>
      </p:sp>
      <p:sp>
        <p:nvSpPr>
          <p:cNvPr id="176" name="Shape 176"/>
          <p:cNvSpPr txBox="1"/>
          <p:nvPr>
            <p:ph idx="1" type="subTitle"/>
          </p:nvPr>
        </p:nvSpPr>
        <p:spPr>
          <a:xfrm>
            <a:off y="4297528" x="685800"/>
            <a:ext cy="784799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6AA84F"/>
                </a:solidFill>
              </a:rPr>
              <a:t>Manufacturing 250 Custom Cars Per Year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0" name="Shape 1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1" name="Shape 181"/>
          <p:cNvSpPr txBox="1"/>
          <p:nvPr>
            <p:ph type="ctrTitle"/>
          </p:nvPr>
        </p:nvSpPr>
        <p:spPr>
          <a:xfrm>
            <a:off y="0" x="390450"/>
            <a:ext cy="1159799" cx="83630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FF00"/>
                </a:solidFill>
                <a:latin typeface="Syncopate"/>
                <a:ea typeface="Syncopate"/>
                <a:cs typeface="Syncopate"/>
                <a:sym typeface="Syncopate"/>
              </a:rPr>
              <a:t>Custom Vehicles</a:t>
            </a:r>
          </a:p>
        </p:txBody>
      </p:sp>
      <p:sp>
        <p:nvSpPr>
          <p:cNvPr id="182" name="Shape 182"/>
          <p:cNvSpPr txBox="1"/>
          <p:nvPr>
            <p:ph idx="1" type="subTitle"/>
          </p:nvPr>
        </p:nvSpPr>
        <p:spPr>
          <a:xfrm>
            <a:off y="4358703" x="685800"/>
            <a:ext cy="784799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FFFF00"/>
                </a:solidFill>
              </a:rPr>
              <a:t>Even Military Grade All Terrain Vehicles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6" name="Shape 1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7" name="Shape 187"/>
          <p:cNvSpPr txBox="1"/>
          <p:nvPr>
            <p:ph type="ctrTitle"/>
          </p:nvPr>
        </p:nvSpPr>
        <p:spPr>
          <a:xfrm>
            <a:off y="129042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Flexible Manufacturing</a:t>
            </a:r>
          </a:p>
        </p:txBody>
      </p:sp>
      <p:sp>
        <p:nvSpPr>
          <p:cNvPr id="188" name="Shape 188"/>
          <p:cNvSpPr txBox="1"/>
          <p:nvPr>
            <p:ph idx="1" type="subTitle"/>
          </p:nvPr>
        </p:nvSpPr>
        <p:spPr>
          <a:xfrm>
            <a:off y="1328687" x="685800"/>
            <a:ext cy="3557100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l"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Open source designs freely available</a:t>
            </a:r>
          </a:p>
          <a:p>
            <a:pPr algn="l"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The New Machine Shop Cost Declines</a:t>
            </a:r>
          </a:p>
          <a:p>
            <a:pPr algn="l" rtl="0" lvl="1" indent="-419100" marL="9144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○"/>
            </a:pPr>
            <a:r>
              <a:rPr lang="en"/>
              <a:t>3D printers in a wide range of sizes, precisions and material properties</a:t>
            </a:r>
          </a:p>
          <a:p>
            <a:pPr algn="l" rtl="0" lvl="1" indent="-419100" marL="9144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○"/>
            </a:pPr>
            <a:r>
              <a:rPr lang="en"/>
              <a:t>Traditional CNC mills and lathes </a:t>
            </a:r>
          </a:p>
          <a:p>
            <a:pPr algn="l" lvl="1" indent="-419100" marL="9144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○"/>
            </a:pPr>
            <a:r>
              <a:rPr lang="en"/>
              <a:t>RepRap culture aiming at partially-replicating machine shops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2" name="Shape 1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3" name="Shape 193"/>
          <p:cNvSpPr txBox="1"/>
          <p:nvPr>
            <p:ph type="ctrTitle"/>
          </p:nvPr>
        </p:nvSpPr>
        <p:spPr>
          <a:xfrm>
            <a:off y="308342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Localize Human Services</a:t>
            </a:r>
          </a:p>
        </p:txBody>
      </p:sp>
      <p:sp>
        <p:nvSpPr>
          <p:cNvPr id="194" name="Shape 194"/>
          <p:cNvSpPr txBox="1"/>
          <p:nvPr>
            <p:ph idx="1" type="subTitle"/>
          </p:nvPr>
        </p:nvSpPr>
        <p:spPr>
          <a:xfrm>
            <a:off y="1512900" x="761925"/>
            <a:ext cy="3501599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l"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Time exchanges for caregivers </a:t>
            </a:r>
          </a:p>
          <a:p>
            <a:pPr algn="l" rtl="0" lvl="1" indent="-419100" marL="9144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○"/>
            </a:pPr>
            <a:r>
              <a:rPr lang="en"/>
              <a:t>Israeli “MamaZone” daycare exchange</a:t>
            </a:r>
          </a:p>
          <a:p>
            <a:pPr algn="l" rtl="0" lvl="1" indent="-419100" marL="9144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○"/>
            </a:pPr>
            <a:r>
              <a:rPr lang="en"/>
              <a:t>Japanese “Fureai kippu” eldercare</a:t>
            </a:r>
          </a:p>
          <a:p>
            <a:pPr algn="l"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Professionals will accept tax credits</a:t>
            </a:r>
          </a:p>
          <a:p>
            <a:pPr algn="l"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Incentives for volunteers</a:t>
            </a:r>
          </a:p>
          <a:p>
            <a:pPr algn="l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Material support for human services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" name="Shape 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" name="Shape 36"/>
          <p:cNvSpPr txBox="1"/>
          <p:nvPr>
            <p:ph type="ctrTitle"/>
          </p:nvPr>
        </p:nvSpPr>
        <p:spPr>
          <a:xfrm>
            <a:off y="585292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Iowa State University</a:t>
            </a:r>
          </a:p>
        </p:txBody>
      </p:sp>
      <p:sp>
        <p:nvSpPr>
          <p:cNvPr id="37" name="Shape 37"/>
          <p:cNvSpPr txBox="1"/>
          <p:nvPr>
            <p:ph idx="1" type="subTitle"/>
          </p:nvPr>
        </p:nvSpPr>
        <p:spPr>
          <a:xfrm>
            <a:off y="2480876" x="723825"/>
            <a:ext cy="2157600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en">
                <a:solidFill>
                  <a:srgbClr val="545454"/>
                </a:solidFill>
              </a:rPr>
              <a:t>Then known as: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solidFill>
                <a:srgbClr val="545454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b="1" lang="en">
                <a:solidFill>
                  <a:srgbClr val="545454"/>
                </a:solidFill>
              </a:rPr>
              <a:t>Iowa State College of Agricultural and Mechanic Arts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6AA84F"/>
        </a:solidFill>
      </p:bgPr>
    </p:bg>
    <p:spTree>
      <p:nvGrpSpPr>
        <p:cNvPr id="198" name="Shape 1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9" name="Shape 199"/>
          <p:cNvSpPr txBox="1"/>
          <p:nvPr>
            <p:ph type="ctrTitle"/>
          </p:nvPr>
        </p:nvSpPr>
        <p:spPr>
          <a:xfrm>
            <a:off y="43492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D966"/>
                </a:solidFill>
              </a:rPr>
              <a:t>The Currency Machinery</a:t>
            </a:r>
          </a:p>
        </p:txBody>
      </p:sp>
      <p:pic>
        <p:nvPicPr>
          <p:cNvPr id="200" name="Shape 2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842711" x="0"/>
            <a:ext cy="2888938" cx="9143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6AA84F"/>
        </a:solidFill>
      </p:bgPr>
    </p:bg>
    <p:spTree>
      <p:nvGrpSpPr>
        <p:cNvPr id="204" name="Shape 2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5" name="Shape 205"/>
          <p:cNvSpPr txBox="1"/>
          <p:nvPr>
            <p:ph type="ctrTitle"/>
          </p:nvPr>
        </p:nvSpPr>
        <p:spPr>
          <a:xfrm>
            <a:off y="148067" x="562225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D966"/>
                </a:solidFill>
              </a:rPr>
              <a:t>The Currency Machinery</a:t>
            </a:r>
          </a:p>
        </p:txBody>
      </p:sp>
      <p:sp>
        <p:nvSpPr>
          <p:cNvPr id="206" name="Shape 206"/>
          <p:cNvSpPr txBox="1"/>
          <p:nvPr>
            <p:ph idx="1" type="subTitle"/>
          </p:nvPr>
        </p:nvSpPr>
        <p:spPr>
          <a:xfrm>
            <a:off y="4151753" x="733350"/>
            <a:ext cy="784799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Hand Held Point of Sale</a:t>
            </a:r>
          </a:p>
        </p:txBody>
      </p:sp>
      <p:pic>
        <p:nvPicPr>
          <p:cNvPr id="207" name="Shape 2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233312" x="2610000"/>
            <a:ext cy="2828925" cx="377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6AA84F"/>
        </a:solidFill>
      </p:bgPr>
    </p:bg>
    <p:spTree>
      <p:nvGrpSpPr>
        <p:cNvPr id="211" name="Shape 2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2" name="Shape 212"/>
          <p:cNvSpPr txBox="1"/>
          <p:nvPr>
            <p:ph type="ctrTitle"/>
          </p:nvPr>
        </p:nvSpPr>
        <p:spPr>
          <a:xfrm>
            <a:off y="119542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D966"/>
                </a:solidFill>
              </a:rPr>
              <a:t>The Currency Machinery</a:t>
            </a:r>
          </a:p>
        </p:txBody>
      </p:sp>
      <p:pic>
        <p:nvPicPr>
          <p:cNvPr id="213" name="Shape 2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976475" x="1888651"/>
            <a:ext cy="4026625" cx="536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6AA84F"/>
        </a:solidFill>
      </p:bgPr>
    </p:bg>
    <p:spTree>
      <p:nvGrpSpPr>
        <p:cNvPr id="217" name="Shape 2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8" name="Shape 218"/>
          <p:cNvSpPr txBox="1"/>
          <p:nvPr>
            <p:ph type="ctrTitle"/>
          </p:nvPr>
        </p:nvSpPr>
        <p:spPr>
          <a:xfrm>
            <a:off y="175117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D966"/>
                </a:solidFill>
              </a:rPr>
              <a:t>The Currency Machinery</a:t>
            </a:r>
          </a:p>
        </p:txBody>
      </p:sp>
      <p:sp>
        <p:nvSpPr>
          <p:cNvPr id="219" name="Shape 219"/>
          <p:cNvSpPr txBox="1"/>
          <p:nvPr>
            <p:ph idx="1" type="subTitle"/>
          </p:nvPr>
        </p:nvSpPr>
        <p:spPr>
          <a:xfrm>
            <a:off y="1334913" x="685800"/>
            <a:ext cy="3441599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Recommended by Bernard Lietaer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Payservices.com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Turn-key services for local currencies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Smart County Citizen Id Cards ($1 each)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Point of Sale Stations ($500 each)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Full Credit/Debit Card Interface</a:t>
            </a:r>
          </a:p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Terms Negotiable</a:t>
            </a:r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3" name="Shape 2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224" name="Shape 2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64712" x="1234925"/>
            <a:ext cy="5014075" cx="6674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6AA84F"/>
        </a:solidFill>
      </p:bgPr>
    </p:bg>
    <p:spTree>
      <p:nvGrpSpPr>
        <p:cNvPr id="228" name="Shape 2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9" name="Shape 229"/>
          <p:cNvSpPr txBox="1"/>
          <p:nvPr>
            <p:ph type="ctrTitle"/>
          </p:nvPr>
        </p:nvSpPr>
        <p:spPr>
          <a:xfrm>
            <a:off y="53017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D966"/>
                </a:solidFill>
              </a:rPr>
              <a:t>Call to Action</a:t>
            </a:r>
          </a:p>
        </p:txBody>
      </p:sp>
      <p:sp>
        <p:nvSpPr>
          <p:cNvPr id="230" name="Shape 230"/>
          <p:cNvSpPr txBox="1"/>
          <p:nvPr>
            <p:ph idx="1" type="subTitle"/>
          </p:nvPr>
        </p:nvSpPr>
        <p:spPr>
          <a:xfrm>
            <a:off y="1404765" x="685800"/>
            <a:ext cy="2939100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Study the potential impact of county currency in Fremont County, IA, drawing on experts in the emerging field of crypto-currency as well as traditional monetary systems and their associated infrastructure such as PaySystems.com.</a:t>
            </a:r>
          </a:p>
        </p:txBody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4" name="Shape 2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5" name="Shape 235"/>
          <p:cNvSpPr txBox="1"/>
          <p:nvPr>
            <p:ph type="ctrTitle"/>
          </p:nvPr>
        </p:nvSpPr>
        <p:spPr>
          <a:xfrm>
            <a:off y="1583342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Questions?</a:t>
            </a:r>
          </a:p>
        </p:txBody>
      </p:sp>
      <p:sp>
        <p:nvSpPr>
          <p:cNvPr id="236" name="Shape 236"/>
          <p:cNvSpPr txBox="1"/>
          <p:nvPr>
            <p:ph idx="1" type="subTitle"/>
          </p:nvPr>
        </p:nvSpPr>
        <p:spPr>
          <a:xfrm>
            <a:off y="2840053" x="685800"/>
            <a:ext cy="784799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Thank you for your time.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" name="Shape 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" name="Shape 42"/>
          <p:cNvSpPr txBox="1"/>
          <p:nvPr>
            <p:ph type="ctrTitle"/>
          </p:nvPr>
        </p:nvSpPr>
        <p:spPr>
          <a:xfrm>
            <a:off y="471217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First Supercomputer</a:t>
            </a:r>
          </a:p>
        </p:txBody>
      </p:sp>
      <p:sp>
        <p:nvSpPr>
          <p:cNvPr id="43" name="Shape 43"/>
          <p:cNvSpPr txBox="1"/>
          <p:nvPr>
            <p:ph idx="1" type="subTitle"/>
          </p:nvPr>
        </p:nvSpPr>
        <p:spPr>
          <a:xfrm>
            <a:off y="4294353" x="685800"/>
            <a:ext cy="784799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Which National Laboratory Invented It?</a:t>
            </a:r>
          </a:p>
        </p:txBody>
      </p:sp>
      <p:pic>
        <p:nvPicPr>
          <p:cNvPr id="44" name="Shape 44"/>
          <p:cNvPicPr preferRelativeResize="0"/>
          <p:nvPr/>
        </p:nvPicPr>
        <p:blipFill rotWithShape="1">
          <a:blip r:embed="rId3">
            <a:alphaModFix/>
          </a:blip>
          <a:srcRect t="33954" b="-14566" r="0" l="0"/>
          <a:stretch/>
        </p:blipFill>
        <p:spPr>
          <a:xfrm>
            <a:off y="1631025" x="1524000"/>
            <a:ext cy="3250550" cx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" name="Shape 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" name="Shape 49"/>
          <p:cNvSpPr txBox="1"/>
          <p:nvPr>
            <p:ph type="ctrTitle"/>
          </p:nvPr>
        </p:nvSpPr>
        <p:spPr>
          <a:xfrm>
            <a:off y="233592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Out Back of Seymour’s</a:t>
            </a:r>
          </a:p>
        </p:txBody>
      </p:sp>
      <p:sp>
        <p:nvSpPr>
          <p:cNvPr id="50" name="Shape 50"/>
          <p:cNvSpPr txBox="1"/>
          <p:nvPr>
            <p:ph idx="1" type="subTitle"/>
          </p:nvPr>
        </p:nvSpPr>
        <p:spPr>
          <a:xfrm>
            <a:off y="4132753" x="685800"/>
            <a:ext cy="784799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Rural Chippewa Falls</a:t>
            </a:r>
          </a:p>
        </p:txBody>
      </p:sp>
      <p:pic>
        <p:nvPicPr>
          <p:cNvPr id="51" name="Shape 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682422" x="1169375"/>
            <a:ext cy="1834500" cx="6604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" name="Shape 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1140417"/>
            <a:ext cy="5143499" cx="6863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" name="Shape 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1" name="Shape 61"/>
          <p:cNvSpPr txBox="1"/>
          <p:nvPr>
            <p:ph type="ctrTitle"/>
          </p:nvPr>
        </p:nvSpPr>
        <p:spPr>
          <a:xfrm>
            <a:off y="233617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Inventor Of Microchip</a:t>
            </a:r>
          </a:p>
        </p:txBody>
      </p:sp>
      <p:sp>
        <p:nvSpPr>
          <p:cNvPr id="62" name="Shape 62"/>
          <p:cNvSpPr txBox="1"/>
          <p:nvPr>
            <p:ph idx="1" type="subTitle"/>
          </p:nvPr>
        </p:nvSpPr>
        <p:spPr>
          <a:xfrm>
            <a:off y="4037703" x="685800"/>
            <a:ext cy="784799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Came From Which Major City In India?</a:t>
            </a:r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393425" x="3106050"/>
            <a:ext cy="2644274" cx="2644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8" name="Shape 68"/>
          <p:cNvSpPr txBox="1"/>
          <p:nvPr>
            <p:ph type="ctrTitle"/>
          </p:nvPr>
        </p:nvSpPr>
        <p:spPr>
          <a:xfrm>
            <a:off y="224092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Grinnell</a:t>
            </a:r>
          </a:p>
        </p:txBody>
      </p:sp>
      <p:sp>
        <p:nvSpPr>
          <p:cNvPr id="69" name="Shape 69"/>
          <p:cNvSpPr txBox="1"/>
          <p:nvPr>
            <p:ph idx="1" type="subTitle"/>
          </p:nvPr>
        </p:nvSpPr>
        <p:spPr>
          <a:xfrm>
            <a:off y="3838103" x="685800"/>
            <a:ext cy="784799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 megalopolis of that legendary province of India known as “Iowa”.</a:t>
            </a:r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383900" x="2667000"/>
            <a:ext cy="2498675" cx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5" name="Shape 75"/>
          <p:cNvSpPr txBox="1"/>
          <p:nvPr>
            <p:ph type="ctrTitle"/>
          </p:nvPr>
        </p:nvSpPr>
        <p:spPr>
          <a:xfrm>
            <a:off y="-7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Green Revolution</a:t>
            </a:r>
          </a:p>
        </p:txBody>
      </p:sp>
      <p:sp>
        <p:nvSpPr>
          <p:cNvPr id="76" name="Shape 76"/>
          <p:cNvSpPr txBox="1"/>
          <p:nvPr>
            <p:ph idx="1" type="subTitle"/>
          </p:nvPr>
        </p:nvSpPr>
        <p:spPr>
          <a:xfrm>
            <a:off y="4003703" x="685800"/>
            <a:ext cy="784799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Came From Which Major City In India?</a:t>
            </a:r>
          </a:p>
        </p:txBody>
      </p:sp>
      <p:pic>
        <p:nvPicPr>
          <p:cNvPr id="77" name="Shape 77"/>
          <p:cNvPicPr preferRelativeResize="0"/>
          <p:nvPr/>
        </p:nvPicPr>
        <p:blipFill rotWithShape="1">
          <a:blip r:embed="rId3">
            <a:alphaModFix/>
          </a:blip>
          <a:srcRect t="22293" b="0" r="0" l="0"/>
          <a:stretch/>
        </p:blipFill>
        <p:spPr>
          <a:xfrm>
            <a:off y="1074900" x="2030137"/>
            <a:ext cy="2928799" cx="508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